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6858000" cx="12192000"/>
  <p:notesSz cx="6858000" cy="9144000"/>
  <p:embeddedFontLst>
    <p:embeddedFont>
      <p:font typeface="Inconsolata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6" roundtripDataSignature="AMtx7mgNnjsq9clOhPxBeffmEck7ZxPz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9DC1AB3-42A4-43F9-BFD3-059213C1ADCF}">
  <a:tblStyle styleId="{59DC1AB3-42A4-43F9-BFD3-059213C1ADC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Inconsolata-regular.fntdata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customschemas.google.com/relationships/presentationmetadata" Target="metadata"/><Relationship Id="rId21" Type="http://schemas.openxmlformats.org/officeDocument/2006/relationships/slide" Target="slides/slide16.xml"/><Relationship Id="rId65" Type="http://schemas.openxmlformats.org/officeDocument/2006/relationships/font" Target="fonts/Inconsolat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f6b60e96e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0f6b60e9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f6b60e96e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0f6b60e96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f6b60e96e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0f6b60e96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f6b60e96e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0f6b60e96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f6b60e96e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0f6b60e96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f6b60e96e_1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10f6b60e96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f6b60e96e_1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0f6b60e96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f6b60e96e_1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10f6b60e96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f6b60e96e_1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0f6b60e96e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f760a5824_1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0f760a582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f6b60e96e_1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0f6b60e96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f6b60e96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0f6b60e9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f760a5824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0f760a582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6b60e96e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0f6b60e96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f6b60e96e_1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0f6b60e96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6b60e96e_1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10f6b60e96e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f6b60e96e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0f6b60e9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f760a5824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0f760a582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f760a5824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0f760a582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f6b60e96e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0f6b60e96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f760a5824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0f760a582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f760a5824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0f760a582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9f16e70b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09f16e70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f6b60e96e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0f6b60e96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f7f07ad7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0f7f07ad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c7d181e66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0c7d181e6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c7d181e66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0c7d181e6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c7d181e66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0c7d181e6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c7d181e66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0c7d181e6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f7f07ad70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0f7f07ad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c7d181e6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g10c7d181e66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c7d181e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g10c7d181e66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c7d181e6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g10c7d181e66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9f16e70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g109f16e70be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c7d181e6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g10c7d181e66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c7d181e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g10c7d181e66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c7d181e6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g10c7d181e66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c7d181e66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0c7d181e6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c7d181e66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0c7d181e6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c7d181e66_0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0c7d181e6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c7d181e66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0c7d181e66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760a582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0f760a582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f760a5824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0f760a582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6b60e96e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10f6b60e96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9f16e70be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09f16e70b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f6b60e96e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0f6b60e96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f7f07ad70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0f7f07ad7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f7f07ad70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10f7f07ad7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f7f07ad70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10f7f07ad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f7f07ad70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0f7f07ad7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f7f07ad70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10f7f07ad7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f7f07ad70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10f7f07ad7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f7f07ad70_0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10f7f07ad7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c7d181e66_0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10c7d181e6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9f16e70b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g109f16e70be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f7f07ad7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0f7f07ad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9f16e70be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09f16e70b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f7f07ad7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0f7f07ad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hyperlink" Target="https://commons.wikimedia.org/wiki/File:Sewell_Museum_Telephone_switchboard_(2).jpg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xilinx.com/support/documentation/sw_manuals/xilinx2020_2/ug909-vivado-partial-reconfiguration.pdf" TargetMode="External"/><Relationship Id="rId4" Type="http://schemas.openxmlformats.org/officeDocument/2006/relationships/hyperlink" Target="https://www.xilinx.com/video/hardware/block-design-containers-for-dfx.html" TargetMode="External"/><Relationship Id="rId5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iscuss.pynq.io/t/vivado-2020-2-block-design-containers/2298/9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hyperlink" Target="https://commons.wikimedia.org/wiki/File:Open_knife_switch.jpg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ithub.com/yth98/Xilinx-HLS/tree/master/Preprocess_CNN_Pipelin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f6b60e96e_0_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Lightweight CNN Image Classifier with On-chip Preprocessing</a:t>
            </a:r>
            <a:endParaRPr sz="4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g10f6b60e96e_0_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Group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B06901178 蔡易霖　R10943005 楊宗賢　R10943118 林宥陞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f6b60e96e_1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Training setting</a:t>
            </a:r>
            <a:endParaRPr/>
          </a:p>
        </p:txBody>
      </p:sp>
      <p:sp>
        <p:nvSpPr>
          <p:cNvPr id="141" name="Google Shape;141;g10f6b60e96e_1_13"/>
          <p:cNvSpPr txBox="1"/>
          <p:nvPr>
            <p:ph idx="1" type="body"/>
          </p:nvPr>
        </p:nvSpPr>
        <p:spPr>
          <a:xfrm>
            <a:off x="838200" y="1825625"/>
            <a:ext cx="10515600" cy="3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>
                <a:solidFill>
                  <a:srgbClr val="3D3D3D"/>
                </a:solidFill>
                <a:highlight>
                  <a:srgbClr val="FFFFFF"/>
                </a:highlight>
              </a:rPr>
              <a:t>We have tried different optimizers for low bit width training, but Adam seem to be the best selection either in terms of accuracy or convergence</a:t>
            </a:r>
            <a:endParaRPr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>
                <a:solidFill>
                  <a:srgbClr val="3D3D3D"/>
                </a:solidFill>
                <a:highlight>
                  <a:srgbClr val="FFFFFF"/>
                </a:highlight>
              </a:rPr>
              <a:t>ADAM with larger batch size and learning rate can find a more general solution which can reduce overfitting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Optimizer: ADAM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Batch size: 200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learning rate: 0.2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Epochs: 1000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>
                <a:highlight>
                  <a:srgbClr val="FFFFFF"/>
                </a:highlight>
              </a:rPr>
              <a:t>Random brightness to the training data set</a:t>
            </a:r>
            <a:endParaRPr sz="4400"/>
          </a:p>
        </p:txBody>
      </p:sp>
      <p:sp>
        <p:nvSpPr>
          <p:cNvPr id="142" name="Google Shape;142;g10f6b60e96e_1_13"/>
          <p:cNvSpPr txBox="1"/>
          <p:nvPr/>
        </p:nvSpPr>
        <p:spPr>
          <a:xfrm>
            <a:off x="1317300" y="6082725"/>
            <a:ext cx="9557400" cy="503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Reference: https://medium.com/mini-distill/effect-of-batch-size-on-training-dynamics-21c14f7a716e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f6b60e96e_1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Base-line</a:t>
            </a:r>
            <a:endParaRPr/>
          </a:p>
        </p:txBody>
      </p:sp>
      <p:sp>
        <p:nvSpPr>
          <p:cNvPr id="148" name="Google Shape;148;g10f6b60e96e_1_6"/>
          <p:cNvSpPr txBox="1"/>
          <p:nvPr>
            <p:ph idx="1" type="body"/>
          </p:nvPr>
        </p:nvSpPr>
        <p:spPr>
          <a:xfrm>
            <a:off x="838200" y="1825625"/>
            <a:ext cx="10515600" cy="3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Training Dataset: cifar-10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Model: VGG9-1w1a, with gray input image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Seven convolution layers and two fully connected layers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Accuracy: 80.91%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Parameter: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Fully connection: 34048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Convolution: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173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2800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9" name="Google Shape;149;g10f6b60e96e_1_6"/>
          <p:cNvGraphicFramePr/>
          <p:nvPr/>
        </p:nvGraphicFramePr>
        <p:xfrm>
          <a:off x="952500" y="528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{59DC1AB3-42A4-43F9-BFD3-059213C1ADCF}</a:tableStyleId>
              </a:tblPr>
              <a:tblGrid>
                <a:gridCol w="1028700"/>
                <a:gridCol w="1028700"/>
                <a:gridCol w="1028700"/>
                <a:gridCol w="1028700"/>
                <a:gridCol w="1028700"/>
                <a:gridCol w="1028700"/>
                <a:gridCol w="1028700"/>
                <a:gridCol w="1028700"/>
                <a:gridCol w="1028700"/>
                <a:gridCol w="10287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Layer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</a:t>
                      </a:r>
                      <a:r>
                        <a:rPr lang="en-US" sz="1400" u="none" cap="none" strike="noStrike"/>
                        <a:t>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</a:t>
                      </a:r>
                      <a:r>
                        <a:rPr lang="en-US" sz="1400" u="none" cap="none" strike="noStrike"/>
                        <a:t> 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</a:t>
                      </a:r>
                      <a:r>
                        <a:rPr lang="en-US" sz="1400" u="none" cap="none" strike="noStrike"/>
                        <a:t> 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</a:t>
                      </a:r>
                      <a:r>
                        <a:rPr lang="en-US" sz="1400" u="none" cap="none" strike="noStrike"/>
                        <a:t> 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 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 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 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FC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FC 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36864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73728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147456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294912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589824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589824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32768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1280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f6b60e96e_1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Adjust The Bit width</a:t>
            </a:r>
            <a:endParaRPr/>
          </a:p>
        </p:txBody>
      </p:sp>
      <p:sp>
        <p:nvSpPr>
          <p:cNvPr id="155" name="Google Shape;155;g10f6b60e96e_1_20"/>
          <p:cNvSpPr txBox="1"/>
          <p:nvPr>
            <p:ph idx="1" type="body"/>
          </p:nvPr>
        </p:nvSpPr>
        <p:spPr>
          <a:xfrm>
            <a:off x="838200" y="1828800"/>
            <a:ext cx="105156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goal is to achieve 85% accuracy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Concept: Use more bit width to improve accuracy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How to decide the bit width of each layer ?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Synchronously increase the bit width of each layer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For example: set 4 bits for both weight and activation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g10f6b60e96e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6838" y="6126450"/>
            <a:ext cx="1658750" cy="4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10f6b60e96e_1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675" y="4719850"/>
            <a:ext cx="11465077" cy="15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f6b60e96e_1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Adjust The Bit width</a:t>
            </a:r>
            <a:endParaRPr/>
          </a:p>
        </p:txBody>
      </p:sp>
      <p:sp>
        <p:nvSpPr>
          <p:cNvPr id="163" name="Google Shape;163;g10f6b60e96e_1_31"/>
          <p:cNvSpPr txBox="1"/>
          <p:nvPr>
            <p:ph idx="1" type="body"/>
          </p:nvPr>
        </p:nvSpPr>
        <p:spPr>
          <a:xfrm>
            <a:off x="838200" y="1825625"/>
            <a:ext cx="10515600" cy="4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does efficiently improve accuracy from 80.91% to 87.38%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Is there any chance to further reduce model size but remain the same accuracy ?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Make a try</a:t>
            </a:r>
            <a:endParaRPr/>
          </a:p>
          <a:p>
            <a:pPr indent="-3810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/>
              <a:t>Increase the bit width of front-end layer</a:t>
            </a:r>
            <a:endParaRPr sz="2400"/>
          </a:p>
          <a:p>
            <a:pPr indent="-3810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/>
              <a:t>Increase the bit width of back-end layer</a:t>
            </a:r>
            <a:endParaRPr sz="2400"/>
          </a:p>
          <a:p>
            <a:pPr indent="-3810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/>
              <a:t>Staggered increase the bit width of each layer</a:t>
            </a:r>
            <a:endParaRPr sz="2400"/>
          </a:p>
          <a:p>
            <a:pPr indent="-3810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arenR"/>
            </a:pPr>
            <a:r>
              <a:rPr lang="en-US" sz="2400"/>
              <a:t>Increase the bit width of input and output layer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f6b60e96e_1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Adjust The Bit width</a:t>
            </a:r>
            <a:endParaRPr/>
          </a:p>
        </p:txBody>
      </p:sp>
      <p:sp>
        <p:nvSpPr>
          <p:cNvPr id="169" name="Google Shape;169;g10f6b60e96e_1_38"/>
          <p:cNvSpPr txBox="1"/>
          <p:nvPr>
            <p:ph idx="1" type="body"/>
          </p:nvPr>
        </p:nvSpPr>
        <p:spPr>
          <a:xfrm>
            <a:off x="838188" y="1762500"/>
            <a:ext cx="105156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 sz="2400"/>
              <a:t>Increase the weight bit width of </a:t>
            </a:r>
            <a:r>
              <a:rPr b="1" lang="en-US" sz="2400"/>
              <a:t>front-end </a:t>
            </a:r>
            <a:r>
              <a:rPr lang="en-US" sz="2400"/>
              <a:t>layer</a:t>
            </a:r>
            <a:endParaRPr sz="2400"/>
          </a:p>
        </p:txBody>
      </p:sp>
      <p:pic>
        <p:nvPicPr>
          <p:cNvPr id="170" name="Google Shape;170;g10f6b60e96e_1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88" y="2415625"/>
            <a:ext cx="11887200" cy="71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0f6b60e96e_1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4788" y="3198150"/>
            <a:ext cx="163284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f6b60e96e_1_38"/>
          <p:cNvSpPr txBox="1"/>
          <p:nvPr>
            <p:ph idx="1" type="body"/>
          </p:nvPr>
        </p:nvSpPr>
        <p:spPr>
          <a:xfrm>
            <a:off x="773413" y="4129825"/>
            <a:ext cx="105156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 sz="2400"/>
              <a:t>Increase the weight bit width of </a:t>
            </a:r>
            <a:r>
              <a:rPr b="1" lang="en-US" sz="2400"/>
              <a:t>back-end </a:t>
            </a:r>
            <a:r>
              <a:rPr lang="en-US" sz="2400"/>
              <a:t>layer</a:t>
            </a:r>
            <a:endParaRPr sz="2400"/>
          </a:p>
        </p:txBody>
      </p:sp>
      <p:pic>
        <p:nvPicPr>
          <p:cNvPr id="173" name="Google Shape;173;g10f6b60e96e_1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25" y="4735150"/>
            <a:ext cx="11887202" cy="72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10f6b60e96e_1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0313" y="5510800"/>
            <a:ext cx="1541800" cy="4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f6b60e96e_1_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Adjust The Bit width</a:t>
            </a:r>
            <a:endParaRPr/>
          </a:p>
        </p:txBody>
      </p:sp>
      <p:sp>
        <p:nvSpPr>
          <p:cNvPr id="180" name="Google Shape;180;g10f6b60e96e_1_50"/>
          <p:cNvSpPr txBox="1"/>
          <p:nvPr>
            <p:ph idx="1" type="body"/>
          </p:nvPr>
        </p:nvSpPr>
        <p:spPr>
          <a:xfrm>
            <a:off x="838200" y="1809450"/>
            <a:ext cx="105156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 sz="2400"/>
              <a:t>Staggered increase weight the bit width of each layer</a:t>
            </a:r>
            <a:endParaRPr sz="2400"/>
          </a:p>
        </p:txBody>
      </p:sp>
      <p:pic>
        <p:nvPicPr>
          <p:cNvPr id="181" name="Google Shape;181;g10f6b60e96e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459925"/>
            <a:ext cx="11887199" cy="68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0f6b60e96e_1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8675" y="3178112"/>
            <a:ext cx="1774650" cy="5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0f6b60e96e_1_50"/>
          <p:cNvSpPr txBox="1"/>
          <p:nvPr>
            <p:ph idx="1" type="body"/>
          </p:nvPr>
        </p:nvSpPr>
        <p:spPr>
          <a:xfrm>
            <a:off x="838200" y="4104800"/>
            <a:ext cx="105156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 sz="2400"/>
              <a:t>Increase the weight bit width of input and output layer</a:t>
            </a:r>
            <a:endParaRPr sz="2400"/>
          </a:p>
        </p:txBody>
      </p:sp>
      <p:pic>
        <p:nvPicPr>
          <p:cNvPr id="184" name="Google Shape;184;g10f6b60e96e_1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5" y="4725600"/>
            <a:ext cx="11887199" cy="68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0f6b60e96e_1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8713" y="5461496"/>
            <a:ext cx="1774570" cy="5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f6b60e96e_1_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Adjust The Bit width</a:t>
            </a:r>
            <a:endParaRPr/>
          </a:p>
        </p:txBody>
      </p:sp>
      <p:sp>
        <p:nvSpPr>
          <p:cNvPr id="191" name="Google Shape;191;g10f6b60e96e_1_67"/>
          <p:cNvSpPr txBox="1"/>
          <p:nvPr>
            <p:ph idx="1" type="body"/>
          </p:nvPr>
        </p:nvSpPr>
        <p:spPr>
          <a:xfrm>
            <a:off x="838200" y="1825625"/>
            <a:ext cx="10515600" cy="25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 we can see, the configuration “staggered increase the bit width of each layer” and “increase the bit width of input and output layer” are better than the other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is worth noting that these two version are more accurate than the VGG -9-4w4a</a:t>
            </a:r>
            <a:endParaRPr sz="4200"/>
          </a:p>
        </p:txBody>
      </p:sp>
      <p:graphicFrame>
        <p:nvGraphicFramePr>
          <p:cNvPr id="192" name="Google Shape;192;g10f6b60e96e_1_67"/>
          <p:cNvGraphicFramePr/>
          <p:nvPr/>
        </p:nvGraphicFramePr>
        <p:xfrm>
          <a:off x="952488" y="47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{59DC1AB3-42A4-43F9-BFD3-059213C1ADCF}</a:tableStyleId>
              </a:tblPr>
              <a:tblGrid>
                <a:gridCol w="1469575"/>
                <a:gridCol w="1469575"/>
                <a:gridCol w="1469575"/>
                <a:gridCol w="1469575"/>
                <a:gridCol w="1469575"/>
                <a:gridCol w="1316500"/>
                <a:gridCol w="1622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Origin(1w1a)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VGG-9-4w4a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Staggered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and Output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Accuracy(%)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80.91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87.38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86.92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87.17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99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87.59</a:t>
                      </a:r>
                      <a:endParaRPr sz="1400" u="none" cap="none" strike="noStrike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99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87.75</a:t>
                      </a:r>
                      <a:endParaRPr sz="1400" u="none" cap="none" strike="noStrike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f6b60e96e_1_2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Adjust The Bit width</a:t>
            </a:r>
            <a:endParaRPr/>
          </a:p>
        </p:txBody>
      </p:sp>
      <p:sp>
        <p:nvSpPr>
          <p:cNvPr id="198" name="Google Shape;198;g10f6b60e96e_1_275"/>
          <p:cNvSpPr txBox="1"/>
          <p:nvPr>
            <p:ph idx="1" type="body"/>
          </p:nvPr>
        </p:nvSpPr>
        <p:spPr>
          <a:xfrm>
            <a:off x="838200" y="1825625"/>
            <a:ext cx="10515600" cy="1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According to the previous description, if the bit width of the hidden layer is further reduced, will the accuracy be maintained?</a:t>
            </a:r>
            <a:endParaRPr/>
          </a:p>
        </p:txBody>
      </p:sp>
      <p:pic>
        <p:nvPicPr>
          <p:cNvPr id="199" name="Google Shape;199;g10f6b60e96e_1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565950"/>
            <a:ext cx="11887201" cy="53435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0f6b60e96e_1_275"/>
          <p:cNvSpPr txBox="1"/>
          <p:nvPr/>
        </p:nvSpPr>
        <p:spPr>
          <a:xfrm>
            <a:off x="5229300" y="4261750"/>
            <a:ext cx="18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87.07 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g10f6b60e96e_1_275"/>
          <p:cNvSpPr txBox="1"/>
          <p:nvPr/>
        </p:nvSpPr>
        <p:spPr>
          <a:xfrm>
            <a:off x="3888600" y="5316575"/>
            <a:ext cx="4414800" cy="554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a 0.7% drop in accuracy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f760a5824_1_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Adjust The Bit width</a:t>
            </a:r>
            <a:endParaRPr/>
          </a:p>
        </p:txBody>
      </p:sp>
      <p:sp>
        <p:nvSpPr>
          <p:cNvPr id="207" name="Google Shape;207;g10f760a5824_1_78"/>
          <p:cNvSpPr txBox="1"/>
          <p:nvPr>
            <p:ph idx="1" type="body"/>
          </p:nvPr>
        </p:nvSpPr>
        <p:spPr>
          <a:xfrm>
            <a:off x="838200" y="1825625"/>
            <a:ext cx="10515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 sz="2400"/>
              <a:t>Staggered increase the activation bit width of each layer</a:t>
            </a:r>
            <a:endParaRPr/>
          </a:p>
        </p:txBody>
      </p:sp>
      <p:sp>
        <p:nvSpPr>
          <p:cNvPr id="208" name="Google Shape;208;g10f760a5824_1_78"/>
          <p:cNvSpPr txBox="1"/>
          <p:nvPr/>
        </p:nvSpPr>
        <p:spPr>
          <a:xfrm>
            <a:off x="5229301" y="3089375"/>
            <a:ext cx="187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86.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87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g10f760a5824_1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389625"/>
            <a:ext cx="11887200" cy="69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0f760a5824_1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4608750"/>
            <a:ext cx="11887199" cy="7079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0f760a5824_1_78"/>
          <p:cNvSpPr txBox="1"/>
          <p:nvPr>
            <p:ph idx="1" type="body"/>
          </p:nvPr>
        </p:nvSpPr>
        <p:spPr>
          <a:xfrm>
            <a:off x="838200" y="4057000"/>
            <a:ext cx="105156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 sz="2400"/>
              <a:t>Increase the activation bit width of input and output layer</a:t>
            </a:r>
            <a:endParaRPr sz="2400"/>
          </a:p>
        </p:txBody>
      </p:sp>
      <p:sp>
        <p:nvSpPr>
          <p:cNvPr id="212" name="Google Shape;212;g10f760a5824_1_78"/>
          <p:cNvSpPr txBox="1"/>
          <p:nvPr/>
        </p:nvSpPr>
        <p:spPr>
          <a:xfrm>
            <a:off x="5229301" y="5316750"/>
            <a:ext cx="187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87.2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g10f760a5824_1_78"/>
          <p:cNvSpPr txBox="1"/>
          <p:nvPr/>
        </p:nvSpPr>
        <p:spPr>
          <a:xfrm>
            <a:off x="2063400" y="6009525"/>
            <a:ext cx="8065200" cy="554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effect of weight is better, because weight is trainable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f6b60e96e_1_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Tool specific issue</a:t>
            </a:r>
            <a:endParaRPr/>
          </a:p>
        </p:txBody>
      </p:sp>
      <p:sp>
        <p:nvSpPr>
          <p:cNvPr id="219" name="Google Shape;219;g10f6b60e96e_1_77"/>
          <p:cNvSpPr txBox="1"/>
          <p:nvPr>
            <p:ph idx="1" type="body"/>
          </p:nvPr>
        </p:nvSpPr>
        <p:spPr>
          <a:xfrm>
            <a:off x="838200" y="1828800"/>
            <a:ext cx="105156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 this version of FINN, we encounter a problem during the model transform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problem is that the activation of the last convolution layer must be one bit width, if there are other values that the transform will fall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 this case we increase the activation of the last convolution layer to compensate the accuracy decrease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f6b60e96e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/>
          </a:p>
        </p:txBody>
      </p:sp>
      <p:sp>
        <p:nvSpPr>
          <p:cNvPr id="91" name="Google Shape;91;g10f6b60e96e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</a:t>
            </a:r>
            <a:r>
              <a:rPr lang="en-US" sz="2200">
                <a:solidFill>
                  <a:srgbClr val="999999"/>
                </a:solidFill>
              </a:rPr>
              <a:t>stem Overview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Low Bit Width 1-Channel CNN Model</a:t>
            </a:r>
            <a:endParaRPr sz="2200">
              <a:solidFill>
                <a:srgbClr val="999999"/>
              </a:solidFill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•"/>
            </a:pPr>
            <a:r>
              <a:rPr lang="en-US" sz="22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Evaluation</a:t>
            </a:r>
            <a:endParaRPr sz="22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•"/>
            </a:pPr>
            <a:r>
              <a:rPr lang="en-US" sz="22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Style Adjustment</a:t>
            </a:r>
            <a:endParaRPr sz="22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PYNQ Composable Pipeline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Xilinx Partial Reconfiguration / Dynamic Function eXchange</a:t>
            </a:r>
            <a:endParaRPr sz="2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f760a5824_1_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Tool specific issue</a:t>
            </a:r>
            <a:endParaRPr/>
          </a:p>
        </p:txBody>
      </p:sp>
      <p:pic>
        <p:nvPicPr>
          <p:cNvPr id="225" name="Google Shape;225;g10f760a5824_1_36"/>
          <p:cNvPicPr preferRelativeResize="0"/>
          <p:nvPr/>
        </p:nvPicPr>
        <p:blipFill rotWithShape="1">
          <a:blip r:embed="rId3">
            <a:alphaModFix/>
          </a:blip>
          <a:srcRect b="38860" l="0" r="0" t="0"/>
          <a:stretch/>
        </p:blipFill>
        <p:spPr>
          <a:xfrm>
            <a:off x="8462125" y="1467813"/>
            <a:ext cx="3427624" cy="19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0f760a5824_1_36"/>
          <p:cNvPicPr preferRelativeResize="0"/>
          <p:nvPr/>
        </p:nvPicPr>
        <p:blipFill rotWithShape="1">
          <a:blip r:embed="rId4">
            <a:alphaModFix/>
          </a:blip>
          <a:srcRect b="43130" l="0" r="0" t="0"/>
          <a:stretch/>
        </p:blipFill>
        <p:spPr>
          <a:xfrm>
            <a:off x="8462113" y="4181511"/>
            <a:ext cx="3321799" cy="16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0f760a5824_1_36"/>
          <p:cNvSpPr/>
          <p:nvPr/>
        </p:nvSpPr>
        <p:spPr>
          <a:xfrm>
            <a:off x="7252025" y="2457475"/>
            <a:ext cx="876300" cy="2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g10f760a5824_1_36"/>
          <p:cNvSpPr txBox="1"/>
          <p:nvPr/>
        </p:nvSpPr>
        <p:spPr>
          <a:xfrm>
            <a:off x="7200275" y="2077663"/>
            <a:ext cx="9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g10f760a5824_1_36"/>
          <p:cNvSpPr/>
          <p:nvPr/>
        </p:nvSpPr>
        <p:spPr>
          <a:xfrm>
            <a:off x="7233700" y="4878713"/>
            <a:ext cx="876300" cy="2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g10f760a5824_1_36"/>
          <p:cNvSpPr txBox="1"/>
          <p:nvPr/>
        </p:nvSpPr>
        <p:spPr>
          <a:xfrm>
            <a:off x="7181950" y="4478525"/>
            <a:ext cx="9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10f760a5824_1_36"/>
          <p:cNvSpPr/>
          <p:nvPr/>
        </p:nvSpPr>
        <p:spPr>
          <a:xfrm>
            <a:off x="9279400" y="2992975"/>
            <a:ext cx="167400" cy="1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2" name="Google Shape;232;g10f760a5824_1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6600" y="6242387"/>
            <a:ext cx="54387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0f760a5824_1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25" y="1930075"/>
            <a:ext cx="70633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0f760a5824_1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175" y="4309276"/>
            <a:ext cx="6942925" cy="14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f6b60e96e_1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Limited Resource</a:t>
            </a:r>
            <a:endParaRPr/>
          </a:p>
        </p:txBody>
      </p:sp>
      <p:sp>
        <p:nvSpPr>
          <p:cNvPr id="240" name="Google Shape;240;g10f6b60e96e_1_84"/>
          <p:cNvSpPr txBox="1"/>
          <p:nvPr>
            <p:ph idx="1" type="body"/>
          </p:nvPr>
        </p:nvSpPr>
        <p:spPr>
          <a:xfrm>
            <a:off x="838200" y="1828800"/>
            <a:ext cx="105156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model was originally generated by finn, but must be integrated into the composable pipeline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 that the resource is more limited</a:t>
            </a:r>
            <a:endParaRPr/>
          </a:p>
        </p:txBody>
      </p:sp>
      <p:graphicFrame>
        <p:nvGraphicFramePr>
          <p:cNvPr id="241" name="Google Shape;241;g10f6b60e96e_1_84"/>
          <p:cNvGraphicFramePr/>
          <p:nvPr/>
        </p:nvGraphicFramePr>
        <p:xfrm>
          <a:off x="2746950" y="33375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{59DC1AB3-42A4-43F9-BFD3-059213C1ADCF}</a:tableStyleId>
              </a:tblPr>
              <a:tblGrid>
                <a:gridCol w="1843925"/>
                <a:gridCol w="2482850"/>
                <a:gridCol w="2371300"/>
              </a:tblGrid>
              <a:tr h="48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VGG-9-</a:t>
                      </a: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in-out 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Xilinx Zynq-7020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3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LUT Logic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67608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53200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27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LUT Memory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14364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17400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3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Registers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98268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106400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BRAM</a:t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(RAMB36)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219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f6b60e96e_1_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Reduce Layer</a:t>
            </a:r>
            <a:endParaRPr/>
          </a:p>
        </p:txBody>
      </p:sp>
      <p:sp>
        <p:nvSpPr>
          <p:cNvPr id="247" name="Google Shape;247;g10f6b60e96e_1_91"/>
          <p:cNvSpPr txBox="1"/>
          <p:nvPr>
            <p:ph idx="1" type="body"/>
          </p:nvPr>
        </p:nvSpPr>
        <p:spPr>
          <a:xfrm>
            <a:off x="680550" y="1828800"/>
            <a:ext cx="10884900" cy="3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parameter in the neural network come from two part, convolution layer and fully connected layer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 the origin model VGG9-in-out, the parameter of last convolution layer dominate the whole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Actually on previous paper have shown that fully connected layer is not the critical layer of image classification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f6b60e96e_1_2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Reduce Layer</a:t>
            </a:r>
            <a:endParaRPr/>
          </a:p>
        </p:txBody>
      </p:sp>
      <p:sp>
        <p:nvSpPr>
          <p:cNvPr id="253" name="Google Shape;253;g10f6b60e96e_1_268"/>
          <p:cNvSpPr txBox="1"/>
          <p:nvPr>
            <p:ph idx="1" type="body"/>
          </p:nvPr>
        </p:nvSpPr>
        <p:spPr>
          <a:xfrm>
            <a:off x="676656" y="1828800"/>
            <a:ext cx="10515600" cy="19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have tested various types of layer configuration that achieve the best accuracy when hardware is available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Here we reduce the fully connected layer into one layer, and reduce the convolution layers into four layers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f6b60e96e_0_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1-Channel VGG-5-w4a4 CNN Model</a:t>
            </a:r>
            <a:endParaRPr/>
          </a:p>
        </p:txBody>
      </p:sp>
      <p:graphicFrame>
        <p:nvGraphicFramePr>
          <p:cNvPr id="259" name="Google Shape;259;g10f6b60e96e_0_45"/>
          <p:cNvGraphicFramePr/>
          <p:nvPr/>
        </p:nvGraphicFramePr>
        <p:xfrm>
          <a:off x="952525" y="160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{59DC1AB3-42A4-43F9-BFD3-059213C1ADCF}</a:tableStyleId>
              </a:tblPr>
              <a:tblGrid>
                <a:gridCol w="1013450"/>
                <a:gridCol w="1038900"/>
                <a:gridCol w="1038900"/>
                <a:gridCol w="1038900"/>
                <a:gridCol w="1038900"/>
                <a:gridCol w="1038900"/>
                <a:gridCol w="1793000"/>
                <a:gridCol w="1143000"/>
                <a:gridCol w="1143000"/>
              </a:tblGrid>
              <a:tr h="4489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Kernel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48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Shape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Channels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Shape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Padding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Stride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 Bit Width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Shape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Channels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conv3-64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32x32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3x3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bits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32x32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maxpool-2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32x32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16x16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conv3-96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16x16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3x3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bits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16x16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maxpool-2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16x16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8x8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conv3-128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8x8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3x3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bits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6x6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128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maxpool-2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6x6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128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3x3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128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conv3-192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3x3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128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3x3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bits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1x1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FC-10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1x1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1x1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bits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1x1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60" name="Google Shape;260;g10f6b60e96e_0_45"/>
          <p:cNvSpPr txBox="1"/>
          <p:nvPr/>
        </p:nvSpPr>
        <p:spPr>
          <a:xfrm>
            <a:off x="5379600" y="5732500"/>
            <a:ext cx="14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85.05 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g10f6b60e96e_0_45"/>
          <p:cNvSpPr txBox="1"/>
          <p:nvPr/>
        </p:nvSpPr>
        <p:spPr>
          <a:xfrm>
            <a:off x="4145250" y="6272850"/>
            <a:ext cx="3901500" cy="461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Achieving more than 85% accuracy !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f760a5824_1_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Verify</a:t>
            </a:r>
            <a:endParaRPr/>
          </a:p>
        </p:txBody>
      </p:sp>
      <p:pic>
        <p:nvPicPr>
          <p:cNvPr id="267" name="Google Shape;267;g10f760a5824_1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013" y="2763078"/>
            <a:ext cx="7820025" cy="62609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0f760a5824_1_61"/>
          <p:cNvSpPr txBox="1"/>
          <p:nvPr/>
        </p:nvSpPr>
        <p:spPr>
          <a:xfrm>
            <a:off x="5418600" y="3341375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85.05 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Google Shape;269;g10f760a5824_1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6013" y="4368400"/>
            <a:ext cx="78200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0f760a5824_1_61"/>
          <p:cNvSpPr txBox="1"/>
          <p:nvPr/>
        </p:nvSpPr>
        <p:spPr>
          <a:xfrm>
            <a:off x="5418600" y="4883425"/>
            <a:ext cx="14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85.15 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g10f760a5824_1_61"/>
          <p:cNvSpPr txBox="1"/>
          <p:nvPr/>
        </p:nvSpPr>
        <p:spPr>
          <a:xfrm>
            <a:off x="838200" y="1690825"/>
            <a:ext cx="926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this simple example we can see that our observation is correct</a:t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g10f760a5824_1_61"/>
          <p:cNvSpPr txBox="1"/>
          <p:nvPr/>
        </p:nvSpPr>
        <p:spPr>
          <a:xfrm>
            <a:off x="4155026" y="5731475"/>
            <a:ext cx="4087800" cy="738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just reduced 0.1% when decrease the bit width on middle layer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f760a5824_1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Parameter comparison</a:t>
            </a:r>
            <a:endParaRPr/>
          </a:p>
        </p:txBody>
      </p:sp>
      <p:graphicFrame>
        <p:nvGraphicFramePr>
          <p:cNvPr id="278" name="Google Shape;278;g10f760a5824_1_4"/>
          <p:cNvGraphicFramePr/>
          <p:nvPr/>
        </p:nvGraphicFramePr>
        <p:xfrm>
          <a:off x="1492125" y="245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{59DC1AB3-42A4-43F9-BFD3-059213C1ADCF}</a:tableStyleId>
              </a:tblPr>
              <a:tblGrid>
                <a:gridCol w="1534625"/>
                <a:gridCol w="1534625"/>
                <a:gridCol w="1534625"/>
                <a:gridCol w="1534625"/>
                <a:gridCol w="1534625"/>
                <a:gridCol w="1534625"/>
              </a:tblGrid>
              <a:tr h="421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VGG-9-w1a1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VGG-9-w4a4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VGG-9-in-out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VGG-5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45717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Parameter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bit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1,766,848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</a:tr>
              <a:tr h="457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bit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88888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516,096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</a:tr>
              <a:tr h="457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bit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88888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1,250,752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167,808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</a:tr>
              <a:tr h="457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bit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rgbClr val="888888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1,766,848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221,760</a:t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571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Accuracy(%)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80.91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87.38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87.75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85.05</a:t>
                      </a:r>
                      <a:endParaRPr sz="18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f6b60e96e_0_1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Memory Style Adjustment of Each Layer</a:t>
            </a:r>
            <a:endParaRPr/>
          </a:p>
        </p:txBody>
      </p:sp>
      <p:sp>
        <p:nvSpPr>
          <p:cNvPr id="284" name="Google Shape;284;g10f6b60e96e_0_112"/>
          <p:cNvSpPr txBox="1"/>
          <p:nvPr>
            <p:ph idx="4294967295" type="body"/>
          </p:nvPr>
        </p:nvSpPr>
        <p:spPr>
          <a:xfrm>
            <a:off x="838200" y="1467425"/>
            <a:ext cx="10515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2200">
                <a:latin typeface="Inconsolata"/>
                <a:ea typeface="Inconsolata"/>
                <a:cs typeface="Inconsolata"/>
                <a:sym typeface="Inconsolata"/>
              </a:rPr>
              <a:t>ram_style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parameter decides whether 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BRAM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LUTRAM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is used to store weights.</a:t>
            </a:r>
            <a:endParaRPr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5" name="Google Shape;285;g10f6b60e96e_0_112"/>
          <p:cNvGraphicFramePr/>
          <p:nvPr/>
        </p:nvGraphicFramePr>
        <p:xfrm>
          <a:off x="952500" y="207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{59DC1AB3-42A4-43F9-BFD3-059213C1ADCF}</a:tableStyleId>
              </a:tblPr>
              <a:tblGrid>
                <a:gridCol w="1166925"/>
                <a:gridCol w="1155775"/>
                <a:gridCol w="1155775"/>
                <a:gridCol w="1781950"/>
                <a:gridCol w="1641000"/>
                <a:gridCol w="1128550"/>
                <a:gridCol w="1128550"/>
                <a:gridCol w="1128550"/>
              </a:tblGrid>
              <a:tr h="42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 Bit Width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 Numbers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ram_style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BRAM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LUTRAM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conv3-64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bits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maxpool-2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conv3-96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bits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55296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distributed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3584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maxpool-2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288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conv3-128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bits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110592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maxpool-2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conv3-192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bits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221184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auto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FC-10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 bits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1920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distributed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f760a5824_1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Resource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Utilization Comparison</a:t>
            </a:r>
            <a:endParaRPr/>
          </a:p>
        </p:txBody>
      </p:sp>
      <p:graphicFrame>
        <p:nvGraphicFramePr>
          <p:cNvPr id="291" name="Google Shape;291;g10f760a5824_1_18"/>
          <p:cNvGraphicFramePr/>
          <p:nvPr/>
        </p:nvGraphicFramePr>
        <p:xfrm>
          <a:off x="952525" y="25402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{59DC1AB3-42A4-43F9-BFD3-059213C1ADCF}</a:tableStyleId>
              </a:tblPr>
              <a:tblGrid>
                <a:gridCol w="1391550"/>
                <a:gridCol w="1739300"/>
                <a:gridCol w="1723325"/>
                <a:gridCol w="1810925"/>
                <a:gridCol w="1810925"/>
                <a:gridCol w="1810925"/>
              </a:tblGrid>
              <a:tr h="68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VGG-9-w1a1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VGG-9-w4a4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VGG-5-w4a4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VGG-5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Xilinx Zynq Z-7020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1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LUT Logic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21993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125537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26956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23144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53200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LUT Memory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1464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14152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6458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5572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17400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6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Registers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35242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136286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47946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40509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106400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39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BRAM</a:t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(RAMB36)</a:t>
                      </a:r>
                      <a:endParaRPr sz="12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121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322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45.5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140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6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ACC(%)</a:t>
                      </a:r>
                      <a:endParaRPr sz="20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80.91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87.38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85.15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85.05</a:t>
                      </a:r>
                      <a:endParaRPr sz="20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888888"/>
                    </a:solidFill>
                  </a:tcPr>
                </a:tc>
              </a:tr>
            </a:tbl>
          </a:graphicData>
        </a:graphic>
      </p:graphicFrame>
      <p:sp>
        <p:nvSpPr>
          <p:cNvPr id="292" name="Google Shape;292;g10f760a5824_1_18"/>
          <p:cNvSpPr txBox="1"/>
          <p:nvPr>
            <p:ph idx="1" type="body"/>
          </p:nvPr>
        </p:nvSpPr>
        <p:spPr>
          <a:xfrm>
            <a:off x="838200" y="1358800"/>
            <a:ext cx="105156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1818"/>
              <a:buFont typeface="Times New Roman"/>
              <a:buChar char="●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0.36x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of total BRAM usage less than VGG-9-w1a1, and 4.14% improvement of accuracy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1818"/>
              <a:buFont typeface="Times New Roman"/>
              <a:buChar char="●"/>
            </a:pPr>
            <a:r>
              <a:rPr b="1" lang="en-US" sz="2200"/>
              <a:t>0.13x ~ 0.39x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of resource usage less than VGG-9-w4a4, and only 2.33% lower accuracy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f760a5824_1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Low Bit Width Training Summary</a:t>
            </a:r>
            <a:endParaRPr/>
          </a:p>
        </p:txBody>
      </p:sp>
      <p:sp>
        <p:nvSpPr>
          <p:cNvPr id="298" name="Google Shape;298;g10f760a5824_1_9"/>
          <p:cNvSpPr txBox="1"/>
          <p:nvPr>
            <p:ph idx="1" type="body"/>
          </p:nvPr>
        </p:nvSpPr>
        <p:spPr>
          <a:xfrm>
            <a:off x="838200" y="1825625"/>
            <a:ext cx="105156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US">
                <a:solidFill>
                  <a:srgbClr val="3D3D3D"/>
                </a:solidFill>
                <a:highlight>
                  <a:srgbClr val="FFFFFF"/>
                </a:highlight>
              </a:rPr>
              <a:t>Using more bit width of the input layer and the output layer is more effective</a:t>
            </a:r>
            <a:endParaRPr>
              <a:solidFill>
                <a:srgbClr val="3D3D3D"/>
              </a:solidFill>
              <a:highlight>
                <a:srgbClr val="FFFFFF"/>
              </a:highlight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US">
                <a:solidFill>
                  <a:srgbClr val="3D3D3D"/>
                </a:solidFill>
                <a:highlight>
                  <a:srgbClr val="FFFFFF"/>
                </a:highlight>
              </a:rPr>
              <a:t>Using a fully connected layer is enough and low bit width is acceptable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rabicPeriod"/>
            </a:pPr>
            <a:r>
              <a:rPr lang="en-US">
                <a:solidFill>
                  <a:srgbClr val="3D3D3D"/>
                </a:solidFill>
                <a:highlight>
                  <a:srgbClr val="FFFFFF"/>
                </a:highlight>
              </a:rPr>
              <a:t>ADAM optimizer with large batch size and learning rate can get good results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9f16e70be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Application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Field</a:t>
            </a:r>
            <a:endParaRPr sz="7800"/>
          </a:p>
        </p:txBody>
      </p:sp>
      <p:sp>
        <p:nvSpPr>
          <p:cNvPr id="97" name="Google Shape;97;g109f16e70be_1_0"/>
          <p:cNvSpPr txBox="1"/>
          <p:nvPr>
            <p:ph idx="1" type="body"/>
          </p:nvPr>
        </p:nvSpPr>
        <p:spPr>
          <a:xfrm>
            <a:off x="838200" y="1517575"/>
            <a:ext cx="105156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In IoT or embedded system, certain tasks require an image sensor with a</a:t>
            </a:r>
            <a:b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classification function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that can apply the solution we have provided.</a:t>
            </a:r>
            <a:endParaRPr sz="4600"/>
          </a:p>
        </p:txBody>
      </p:sp>
      <p:pic>
        <p:nvPicPr>
          <p:cNvPr id="98" name="Google Shape;98;g109f16e70b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750" y="2706775"/>
            <a:ext cx="5574501" cy="36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f6b60e96e_0_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Validation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on Board</a:t>
            </a:r>
            <a:endParaRPr/>
          </a:p>
        </p:txBody>
      </p:sp>
      <p:sp>
        <p:nvSpPr>
          <p:cNvPr id="304" name="Google Shape;304;g10f6b60e96e_0_95"/>
          <p:cNvSpPr txBox="1"/>
          <p:nvPr>
            <p:ph idx="4294967295" type="body"/>
          </p:nvPr>
        </p:nvSpPr>
        <p:spPr>
          <a:xfrm>
            <a:off x="838200" y="1467425"/>
            <a:ext cx="105156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84.63%, slightly higher than VGG-9-w1a1</a:t>
            </a:r>
            <a:endParaRPr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g10f6b60e96e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975" y="2828925"/>
            <a:ext cx="71460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f7f07ad70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/>
          </a:p>
        </p:txBody>
      </p:sp>
      <p:sp>
        <p:nvSpPr>
          <p:cNvPr id="311" name="Google Shape;311;g10f7f07ad70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Problem Statement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System Ov</a:t>
            </a:r>
            <a:r>
              <a:rPr lang="en-US" sz="2200">
                <a:solidFill>
                  <a:srgbClr val="999999"/>
                </a:solidFill>
              </a:rPr>
              <a:t>erview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Low Bit Width 1-Channel CNN Model</a:t>
            </a:r>
            <a:endParaRPr sz="2200">
              <a:solidFill>
                <a:srgbClr val="999999"/>
              </a:solidFill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•"/>
            </a:pPr>
            <a:r>
              <a:rPr lang="en-US" sz="22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Evaluation</a:t>
            </a:r>
            <a:endParaRPr sz="22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•"/>
            </a:pPr>
            <a:r>
              <a:rPr lang="en-US" sz="22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Style Adjustment</a:t>
            </a:r>
            <a:endParaRPr sz="22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/>
              <a:t>PYNQ Composable Pipeline</a:t>
            </a:r>
            <a:endParaRPr sz="2200"/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Xilinx Partial Reconfiguration / Dynamic Function eXchange</a:t>
            </a:r>
            <a:endParaRPr sz="2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c7d181e66_0_1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PYNQ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Composable Pipeline</a:t>
            </a:r>
            <a:endParaRPr/>
          </a:p>
        </p:txBody>
      </p:sp>
      <p:sp>
        <p:nvSpPr>
          <p:cNvPr id="317" name="Google Shape;317;g10c7d181e66_0_1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Consist of 6 static functions, 4 reconfigurable regions, and 2 HDMI port interfaces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Synthesized with Vivado 2020.2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Python API is provided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8" name="Google Shape;318;g10c7d181e66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7550" y="3035125"/>
            <a:ext cx="6544326" cy="342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c7d181e66_0_2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AXI4-Stream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Switch IP</a:t>
            </a:r>
            <a:endParaRPr sz="4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g10c7d181e66_0_21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15 consumers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(slave interfaces)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15 producers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(master interfaces)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Full Connectivity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Configure through AXI4-Lite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5" name="Google Shape;325;g10c7d181e66_0_218"/>
          <p:cNvPicPr preferRelativeResize="0"/>
          <p:nvPr/>
        </p:nvPicPr>
        <p:blipFill rotWithShape="1">
          <a:blip r:embed="rId3">
            <a:alphaModFix/>
          </a:blip>
          <a:srcRect b="21651" l="0" r="0" t="27103"/>
          <a:stretch/>
        </p:blipFill>
        <p:spPr>
          <a:xfrm>
            <a:off x="10313926" y="152400"/>
            <a:ext cx="1798575" cy="12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0c7d181e66_0_218"/>
          <p:cNvSpPr txBox="1"/>
          <p:nvPr/>
        </p:nvSpPr>
        <p:spPr>
          <a:xfrm>
            <a:off x="8262600" y="0"/>
            <a:ext cx="3929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https://commons.wikimedia.org/wiki/File:Sewell_Museum_Telephone_switchboard_(2).jpg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7" name="Google Shape;327;g10c7d181e66_0_218"/>
          <p:cNvGrpSpPr/>
          <p:nvPr/>
        </p:nvGrpSpPr>
        <p:grpSpPr>
          <a:xfrm>
            <a:off x="4850491" y="1487156"/>
            <a:ext cx="6980984" cy="5109039"/>
            <a:chOff x="5079091" y="1487156"/>
            <a:chExt cx="6980984" cy="5109039"/>
          </a:xfrm>
        </p:grpSpPr>
        <p:pic>
          <p:nvPicPr>
            <p:cNvPr id="328" name="Google Shape;328;g10c7d181e66_0_2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79091" y="1487156"/>
              <a:ext cx="5066127" cy="50461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g10c7d181e66_0_218"/>
            <p:cNvSpPr/>
            <p:nvPr/>
          </p:nvSpPr>
          <p:spPr>
            <a:xfrm>
              <a:off x="8468775" y="1600200"/>
              <a:ext cx="917100" cy="17229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330" name="Google Shape;330;g10c7d181e66_0_2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261500" y="3442250"/>
              <a:ext cx="1798575" cy="315394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31" name="Google Shape;331;g10c7d181e66_0_218"/>
            <p:cNvCxnSpPr/>
            <p:nvPr/>
          </p:nvCxnSpPr>
          <p:spPr>
            <a:xfrm>
              <a:off x="8474775" y="3332925"/>
              <a:ext cx="1888500" cy="32268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g10c7d181e66_0_218"/>
            <p:cNvCxnSpPr/>
            <p:nvPr/>
          </p:nvCxnSpPr>
          <p:spPr>
            <a:xfrm>
              <a:off x="9389175" y="1610150"/>
              <a:ext cx="2571000" cy="1868700"/>
            </a:xfrm>
            <a:prstGeom prst="straightConnector1">
              <a:avLst/>
            </a:prstGeom>
            <a:noFill/>
            <a:ln cap="flat" cmpd="sng" w="9525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pic>
        <p:nvPicPr>
          <p:cNvPr id="333" name="Google Shape;333;g10c7d181e66_0_2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1113" y="4723670"/>
            <a:ext cx="3968898" cy="140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c7d181e66_0_1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Static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Functions</a:t>
            </a:r>
            <a:endParaRPr sz="4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g10c7d181e66_0_1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Come from Vitis Vision Library: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rgb2gray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rgb2hsv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lut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gray2rgb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filter2d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colorthresholding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0" name="Google Shape;340;g10c7d181e66_0_158"/>
          <p:cNvGrpSpPr/>
          <p:nvPr/>
        </p:nvGrpSpPr>
        <p:grpSpPr>
          <a:xfrm>
            <a:off x="5917291" y="1487156"/>
            <a:ext cx="5066127" cy="5046260"/>
            <a:chOff x="5917291" y="1410956"/>
            <a:chExt cx="5066127" cy="5046260"/>
          </a:xfrm>
        </p:grpSpPr>
        <p:pic>
          <p:nvPicPr>
            <p:cNvPr id="341" name="Google Shape;341;g10c7d181e66_0_1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17291" y="1410956"/>
              <a:ext cx="5066127" cy="50461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g10c7d181e66_0_158"/>
            <p:cNvSpPr/>
            <p:nvPr/>
          </p:nvSpPr>
          <p:spPr>
            <a:xfrm>
              <a:off x="7703525" y="5870716"/>
              <a:ext cx="1130100" cy="5865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3" name="Google Shape;343;g10c7d181e66_0_158"/>
            <p:cNvSpPr/>
            <p:nvPr/>
          </p:nvSpPr>
          <p:spPr>
            <a:xfrm>
              <a:off x="7703475" y="1881778"/>
              <a:ext cx="1130100" cy="33861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c7d181e66_0_1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Reconfigurable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Functions</a:t>
            </a:r>
            <a:endParaRPr sz="4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g10c7d181e66_0_1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Download the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partial bitstream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to switch between the available functions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4 regions can be reconfigured separately at the same time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50" name="Google Shape;350;g10c7d181e66_0_167"/>
          <p:cNvGraphicFramePr/>
          <p:nvPr/>
        </p:nvGraphicFramePr>
        <p:xfrm>
          <a:off x="972375" y="317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{59DC1AB3-42A4-43F9-BFD3-059213C1ADCF}</a:tableStyleId>
              </a:tblPr>
              <a:tblGrid>
                <a:gridCol w="1518675"/>
                <a:gridCol w="1518675"/>
                <a:gridCol w="1518675"/>
                <a:gridCol w="1518675"/>
                <a:gridCol w="1518675"/>
              </a:tblGrid>
              <a:tr h="82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pr_0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dilate_erode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fast_fifo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filter2d_fifo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82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pr_1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dilate_erode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cornerharris_fifo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82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pr_fork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duplicate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rgb2xyz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82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pr_join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substract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absdiff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bitand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351" name="Google Shape;351;g10c7d181e66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9500" y="2411875"/>
            <a:ext cx="2477275" cy="4062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f7f07ad70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/>
          </a:p>
        </p:txBody>
      </p:sp>
      <p:sp>
        <p:nvSpPr>
          <p:cNvPr id="357" name="Google Shape;357;g10f7f07ad70_0_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Problem Statement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System </a:t>
            </a:r>
            <a:r>
              <a:rPr lang="en-US" sz="2200">
                <a:solidFill>
                  <a:srgbClr val="999999"/>
                </a:solidFill>
              </a:rPr>
              <a:t>Overview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Low Bit Width 1-Channel CNN Model</a:t>
            </a:r>
            <a:endParaRPr sz="2200">
              <a:solidFill>
                <a:srgbClr val="999999"/>
              </a:solidFill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•"/>
            </a:pPr>
            <a:r>
              <a:rPr lang="en-US" sz="22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Evaluation</a:t>
            </a:r>
            <a:endParaRPr sz="22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•"/>
            </a:pPr>
            <a:r>
              <a:rPr lang="en-US" sz="22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Style Adjustment</a:t>
            </a:r>
            <a:endParaRPr sz="22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PYNQ Composable Pipeline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/>
              <a:t>Xilinx Partial Reconfiguration / Dynamic Function eXchange</a:t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c7d181e66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Partial programming</a:t>
            </a:r>
            <a:endParaRPr/>
          </a:p>
        </p:txBody>
      </p:sp>
      <p:sp>
        <p:nvSpPr>
          <p:cNvPr id="363" name="Google Shape;363;g10c7d181e66_0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Partial programming allows the modification of an operating FPGA design by loading a partial BIT file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a full BIT file configures the FPGA, partial BIT files can be downloaded to modify reconfigurable regions in the FPGA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does not compromise the integrity of the applications running on those parts of the device that are not being reconfigured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c7d181e66_0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Addressing configuration overhead</a:t>
            </a:r>
            <a:endParaRPr/>
          </a:p>
        </p:txBody>
      </p:sp>
      <p:sp>
        <p:nvSpPr>
          <p:cNvPr id="369" name="Google Shape;369;g10c7d181e66_0_17"/>
          <p:cNvSpPr txBox="1"/>
          <p:nvPr>
            <p:ph idx="1" type="body"/>
          </p:nvPr>
        </p:nvSpPr>
        <p:spPr>
          <a:xfrm>
            <a:off x="838200" y="1825625"/>
            <a:ext cx="10515600" cy="44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Configuration overhead is a major performance bottleneck for partial programming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Two methods in this paper to address configuration overhead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Designing and implementing fully streaming DMA engines to saturate the configuration throughput.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Fully streaming DMA engines reduce the configuration time from the range of seconds to the range of milliseconds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Exploiting a simple form of data redundancy to compress the configuration bitstreams, and implement an intelligent internal configuration access port controller to perform decompression at runtime.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proposed compression scheme achieves up to a 75% reduction in bitstream size and results in a decompression circuit with negligible hardware overhead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c7d181e66_0_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Energy efficiency</a:t>
            </a:r>
            <a:endParaRPr/>
          </a:p>
        </p:txBody>
      </p:sp>
      <p:sp>
        <p:nvSpPr>
          <p:cNvPr id="375" name="Google Shape;375;g10c7d181e66_0_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conventional cases, there are a number of independent circuits within a hardware design, and some can be idle for long periods of 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Idle circuits still consume power though, especially through clock oscillation and static leakage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partial programming, one can replace these circuits during their idle time with others that consume much less power static leakage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Since the reconfiguration process itself introduces energy overhead, an experiment is needed to confirm if this approach actually leads to an overall energy saving or to a loss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9f16e70be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Issues</a:t>
            </a:r>
            <a:endParaRPr/>
          </a:p>
        </p:txBody>
      </p:sp>
      <p:sp>
        <p:nvSpPr>
          <p:cNvPr id="104" name="Google Shape;104;g109f16e70be_0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8512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1818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In traditional object recognition, the camera receives three color channels and then sends all of them to the Convolutional Neural Network (CNN) for classification.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512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1818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However, in specific scenarios, only the shape but not the hue of the object matters, because both the object and the background may have a variety of colors.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512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1818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Hence, the preprocessing to merge channels together can significantly save both the hardware resources and the computation latency.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512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1818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Although the preprocessing steps (e.g. RGB to Grayscale or RGB to Brightness) are not a burden even for the processors, the additional PS-PL transmission cost may degrade the benefit obtained from preprocessing.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5127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1818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By building a purely PL-side image classification pipeline, the performance would be possibly further improved and then be suitable for real-time applications.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c7d181e66_0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Experimental results</a:t>
            </a:r>
            <a:endParaRPr/>
          </a:p>
        </p:txBody>
      </p:sp>
      <p:sp>
        <p:nvSpPr>
          <p:cNvPr id="381" name="Google Shape;381;g10c7d181e66_0_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Partial reconfiguration reduces the total energy consumption with using the approaches mentioned earlier to reduce configuration overhead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paper applied these techniques to an existing embedded microprocessor design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Partial reconfiguration is compared against clock gating to evaluate its effectiveness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c7d181e66_0_32"/>
          <p:cNvSpPr txBox="1"/>
          <p:nvPr>
            <p:ph type="title"/>
          </p:nvPr>
        </p:nvSpPr>
        <p:spPr>
          <a:xfrm>
            <a:off x="838200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200"/>
              <a:t>Commercial application of partial programming</a:t>
            </a:r>
            <a:endParaRPr sz="4200"/>
          </a:p>
        </p:txBody>
      </p:sp>
      <p:sp>
        <p:nvSpPr>
          <p:cNvPr id="387" name="Google Shape;387;g10c7d181e66_0_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PerceptIn demonstrate in their commercial product that runtime partial reconfiguration is useful for computing for autonomous vehicles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Because many on-vehicle tasks usually have multiple versions where each is used in a particular scenario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instance, in PerceptIn’s design, the localization algorithm relies on two kinds of salient features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features in key frames are extracted by a feature extraction algorithm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features in non-key frames are tracked from previous frames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features in non-key frames executes 50% faster than features in key frames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c7d181e66_0_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200"/>
              <a:t>Commercial application of partial programming</a:t>
            </a:r>
            <a:endParaRPr sz="4200"/>
          </a:p>
        </p:txBody>
      </p:sp>
      <p:sp>
        <p:nvSpPr>
          <p:cNvPr id="393" name="Google Shape;393;g10c7d181e66_0_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conventional approach is not only area-inefficient, but also power-inefficient as the unused portion of the FPGA consumes non-trivial static power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PerceptIn develop a partial reconfiguration engine (PRE) that dynamically reconfigures part of the FPGA at runtime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PRE achieves a 400 MB/sec reconfiguration throughput, and the reconfiguration delay is less than 1 ms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c7d181e66_0_1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Xilinx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Partial Reconfiguration</a:t>
            </a:r>
            <a:endParaRPr/>
          </a:p>
        </p:txBody>
      </p:sp>
      <p:sp>
        <p:nvSpPr>
          <p:cNvPr id="399" name="Google Shape;399;g10c7d181e66_0_1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Partial Reconfiguration (PR)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Dynamic Function eXchange (DFX)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are exchangeable terms.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0" name="Google Shape;400;g10c7d181e66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3140324"/>
            <a:ext cx="5181600" cy="217900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0c7d181e66_0_138"/>
          <p:cNvSpPr txBox="1"/>
          <p:nvPr/>
        </p:nvSpPr>
        <p:spPr>
          <a:xfrm>
            <a:off x="679200" y="6056200"/>
            <a:ext cx="10833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</a:t>
            </a:r>
            <a:r>
              <a:rPr b="1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 bitstream</a:t>
            </a:r>
            <a:r>
              <a:rPr b="0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downloaded to the PL, the pregenerated </a:t>
            </a:r>
            <a:r>
              <a:rPr b="1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partial bitstream</a:t>
            </a:r>
            <a:r>
              <a:rPr b="0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be still downloaded to the predefined </a:t>
            </a:r>
            <a:r>
              <a:rPr b="1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reconfigurable regions</a:t>
            </a:r>
            <a:br>
              <a:rPr b="0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the runtime without breaking the functionality of the </a:t>
            </a:r>
            <a:r>
              <a:rPr b="1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region</a:t>
            </a:r>
            <a:r>
              <a:rPr b="0" i="0" lang="en-US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14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c7d181e66_0_1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Xilinx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DFX Design Flow</a:t>
            </a:r>
            <a:endParaRPr/>
          </a:p>
        </p:txBody>
      </p:sp>
      <p:sp>
        <p:nvSpPr>
          <p:cNvPr id="407" name="Google Shape;407;g10c7d181e66_0_1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i="1" lang="en-US" sz="2200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UG909 - Dynamic Function eXchange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states there are two kinds of design flows that creates DFX: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Vivado Software Flow (Chapter 3) - through Tcl commands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Vivado Project Flow (Chapter 4) - through the GUI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Does not support Block Diagram instantiation before 2020.2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2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Block Design Container (BDC, Block Hierarchy) for DFX since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2021.1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g10c7d181e66_0_19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25350" y="5000600"/>
            <a:ext cx="3213651" cy="18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c7d181e66_0_2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Xilinx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DFX Design Flow</a:t>
            </a:r>
            <a:endParaRPr/>
          </a:p>
        </p:txBody>
      </p:sp>
      <p:sp>
        <p:nvSpPr>
          <p:cNvPr id="414" name="Google Shape;414;g10c7d181e66_0_2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Sadly, BDC for DFX is</a:t>
            </a:r>
            <a:b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limited Early Access in 2020.2,</a:t>
            </a:r>
            <a:b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and we are unauthorized to enable it.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The author of Composable Pipeline mentioned that if we do not use BDC,</a:t>
            </a:r>
            <a:b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we can follow his Tcl script approach to instantiate HLS IP in DFX.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We have to manually enter the commands into Tcl Console.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g10c7d181e66_0_2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2725" y="4975275"/>
            <a:ext cx="6356474" cy="143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" name="Google Shape;416;g10c7d181e66_0_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2350" y="681575"/>
            <a:ext cx="4903300" cy="2602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c7d181e66_0_2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Reconfigurable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Modules (RM)</a:t>
            </a:r>
            <a:endParaRPr/>
          </a:p>
        </p:txBody>
      </p:sp>
      <p:sp>
        <p:nvSpPr>
          <p:cNvPr id="422" name="Google Shape;422;g10c7d181e66_0_2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Reconfigurable Partition (RP) is an attribute set on an </a:t>
            </a:r>
            <a:r>
              <a:rPr b="1" lang="en-US" sz="2200"/>
              <a:t>instantiation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that defines the instance as reconfigurable.</a:t>
            </a:r>
            <a:b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The RP is the level of hierarchy within which different RMs are implemented.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Reconfigurable Module (RM) is the HDL description that is implemented within an RP.</a:t>
            </a:r>
            <a:b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Multiple RMs exist for an RP.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3" name="Google Shape;423;g10c7d181e66_0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175" y="246753"/>
            <a:ext cx="34654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0c7d181e66_0_248"/>
          <p:cNvPicPr preferRelativeResize="0"/>
          <p:nvPr/>
        </p:nvPicPr>
        <p:blipFill rotWithShape="1">
          <a:blip r:embed="rId4">
            <a:alphaModFix/>
          </a:blip>
          <a:srcRect b="66893" l="0" r="0" t="8309"/>
          <a:stretch/>
        </p:blipFill>
        <p:spPr>
          <a:xfrm>
            <a:off x="1456820" y="4725025"/>
            <a:ext cx="3382425" cy="1375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g10c7d181e66_0_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2025" y="3848375"/>
            <a:ext cx="4816974" cy="27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0c7d181e66_0_248"/>
          <p:cNvSpPr/>
          <p:nvPr/>
        </p:nvSpPr>
        <p:spPr>
          <a:xfrm rot="-984516">
            <a:off x="3995750" y="4762709"/>
            <a:ext cx="3359111" cy="375998"/>
          </a:xfrm>
          <a:prstGeom prst="rightArrow">
            <a:avLst>
              <a:gd fmla="val 50000" name="adj1"/>
              <a:gd fmla="val 67939" name="adj2"/>
            </a:avLst>
          </a:prstGeom>
          <a:solidFill>
            <a:srgbClr val="E7E6E6">
              <a:alpha val="7490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f760a5824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Partition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Pins</a:t>
            </a:r>
            <a:endParaRPr/>
          </a:p>
        </p:txBody>
      </p:sp>
      <p:sp>
        <p:nvSpPr>
          <p:cNvPr id="432" name="Google Shape;432;g10f760a5824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All the RMs within an RP should have exactly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the same pin definition</a:t>
            </a:r>
            <a:b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between reconfigurable region and static region.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Manually drawing a Block Design as RM may result in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port inconsistency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of the generated RTL file. Vivado </a:t>
            </a: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rejects implementation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for such cases.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Even 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TLAST[0:0]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TLAST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are regarded as different.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3" name="Google Shape;433;g10f760a5824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00" y="4630400"/>
            <a:ext cx="4024546" cy="1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0f760a5824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5534" y="4732377"/>
            <a:ext cx="3984313" cy="165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0f760a5824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4754" y="4715476"/>
            <a:ext cx="4024546" cy="168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0f760a5824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07550" y="172069"/>
            <a:ext cx="2884697" cy="16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f760a5824_0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DFX Decouplers</a:t>
            </a:r>
            <a:endParaRPr/>
          </a:p>
        </p:txBody>
      </p:sp>
      <p:sp>
        <p:nvSpPr>
          <p:cNvPr id="442" name="Google Shape;442;g10f760a5824_0_1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Before changing the functionality of an RP, the connection between the RP and the static region should be temporarily decoupled to avoid glitches.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43" name="Google Shape;443;g10f760a5824_0_14"/>
          <p:cNvGrpSpPr/>
          <p:nvPr/>
        </p:nvGrpSpPr>
        <p:grpSpPr>
          <a:xfrm>
            <a:off x="5833206" y="2659878"/>
            <a:ext cx="5548334" cy="3747848"/>
            <a:chOff x="5062325" y="2190675"/>
            <a:chExt cx="6242501" cy="4216750"/>
          </a:xfrm>
        </p:grpSpPr>
        <p:pic>
          <p:nvPicPr>
            <p:cNvPr id="444" name="Google Shape;444;g10f760a5824_0_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62325" y="2190675"/>
              <a:ext cx="6242501" cy="4216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g10f760a5824_0_14"/>
            <p:cNvSpPr/>
            <p:nvPr/>
          </p:nvSpPr>
          <p:spPr>
            <a:xfrm>
              <a:off x="7698527" y="2461600"/>
              <a:ext cx="1385700" cy="2064000"/>
            </a:xfrm>
            <a:prstGeom prst="rect">
              <a:avLst/>
            </a:prstGeom>
            <a:noFill/>
            <a:ln cap="flat" cmpd="sng" w="9525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46" name="Google Shape;446;g10f760a5824_0_14"/>
          <p:cNvSpPr/>
          <p:nvPr/>
        </p:nvSpPr>
        <p:spPr>
          <a:xfrm rot="-870710">
            <a:off x="6589326" y="3788675"/>
            <a:ext cx="4304016" cy="60058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7E6E6">
              <a:alpha val="74901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" name="Google Shape;447;g10f760a5824_0_14"/>
          <p:cNvSpPr txBox="1"/>
          <p:nvPr/>
        </p:nvSpPr>
        <p:spPr>
          <a:xfrm rot="5400000">
            <a:off x="4323129" y="4155800"/>
            <a:ext cx="2100900" cy="75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Reconfigurable</a:t>
            </a:r>
            <a:endParaRPr b="0" i="0" sz="2400" u="none" cap="none" strike="noStrik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Partitions</a:t>
            </a:r>
            <a:endParaRPr b="0" i="0" sz="2400" u="none" cap="none" strike="noStrik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g10f760a5824_0_14"/>
          <p:cNvSpPr txBox="1"/>
          <p:nvPr/>
        </p:nvSpPr>
        <p:spPr>
          <a:xfrm>
            <a:off x="7537725" y="2197075"/>
            <a:ext cx="3843300" cy="40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Region</a:t>
            </a:r>
            <a:endParaRPr b="0" i="0" sz="2400" u="none" cap="none" strike="noStrik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9" name="Google Shape;449;g10f760a5824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625" y="4008202"/>
            <a:ext cx="2804750" cy="23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0f760a5824_0_14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2150463" y="4661900"/>
            <a:ext cx="1203055" cy="109368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f760a5824_0_14"/>
          <p:cNvSpPr txBox="1"/>
          <p:nvPr/>
        </p:nvSpPr>
        <p:spPr>
          <a:xfrm>
            <a:off x="0" y="6705600"/>
            <a:ext cx="2769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https://commons.wikimedia.org/wiki/File:Open_knife_switch.jpg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f6b60e96e_0_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FINN’s Customized IODMA IPs</a:t>
            </a:r>
            <a:endParaRPr/>
          </a:p>
        </p:txBody>
      </p:sp>
      <p:pic>
        <p:nvPicPr>
          <p:cNvPr id="457" name="Google Shape;457;g10f6b60e96e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7735"/>
            <a:ext cx="12192000" cy="61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0f6b60e96e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49" y="1549800"/>
            <a:ext cx="10867302" cy="22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0f6b60e96e_0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4887" y="4064951"/>
            <a:ext cx="8562226" cy="2147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460" name="Google Shape;460;g10f6b60e96e_0_65"/>
          <p:cNvSpPr/>
          <p:nvPr/>
        </p:nvSpPr>
        <p:spPr>
          <a:xfrm>
            <a:off x="3666725" y="2201325"/>
            <a:ext cx="3979500" cy="100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61" name="Google Shape;461;g10f6b60e96e_0_65"/>
          <p:cNvCxnSpPr/>
          <p:nvPr/>
        </p:nvCxnSpPr>
        <p:spPr>
          <a:xfrm flipH="1">
            <a:off x="1797500" y="2253425"/>
            <a:ext cx="1908300" cy="180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62" name="Google Shape;462;g10f6b60e96e_0_65"/>
          <p:cNvCxnSpPr/>
          <p:nvPr/>
        </p:nvCxnSpPr>
        <p:spPr>
          <a:xfrm>
            <a:off x="7613475" y="2259950"/>
            <a:ext cx="2774400" cy="179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63" name="Google Shape;463;g10f6b60e96e_0_65"/>
          <p:cNvSpPr/>
          <p:nvPr/>
        </p:nvSpPr>
        <p:spPr>
          <a:xfrm>
            <a:off x="4928251" y="4728303"/>
            <a:ext cx="4365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4" name="Google Shape;464;g10f6b60e96e_0_65"/>
          <p:cNvSpPr/>
          <p:nvPr/>
        </p:nvSpPr>
        <p:spPr>
          <a:xfrm>
            <a:off x="7352974" y="4923028"/>
            <a:ext cx="436500" cy="16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g10f6b60e96e_0_65"/>
          <p:cNvSpPr txBox="1"/>
          <p:nvPr/>
        </p:nvSpPr>
        <p:spPr>
          <a:xfrm>
            <a:off x="5735841" y="5750825"/>
            <a:ext cx="1221900" cy="54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</a:t>
            </a:r>
            <a:endParaRPr b="0" i="0" sz="3600" u="none" cap="none" strike="noStrik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g10f6b60e96e_0_65"/>
          <p:cNvSpPr/>
          <p:nvPr/>
        </p:nvSpPr>
        <p:spPr>
          <a:xfrm>
            <a:off x="3167173" y="4241992"/>
            <a:ext cx="571200" cy="571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g10f6b60e96e_0_65"/>
          <p:cNvSpPr/>
          <p:nvPr/>
        </p:nvSpPr>
        <p:spPr>
          <a:xfrm>
            <a:off x="8777286" y="4241992"/>
            <a:ext cx="571200" cy="571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9f16e70be_1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/>
          </a:p>
        </p:txBody>
      </p:sp>
      <p:sp>
        <p:nvSpPr>
          <p:cNvPr id="110" name="Google Shape;110;g109f16e70be_1_9"/>
          <p:cNvSpPr txBox="1"/>
          <p:nvPr>
            <p:ph idx="1" type="body"/>
          </p:nvPr>
        </p:nvSpPr>
        <p:spPr>
          <a:xfrm>
            <a:off x="838200" y="1828800"/>
            <a:ext cx="10515600" cy="4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We would like to integrate the customized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VGG-5 CNN network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generated by FINN with the ready-to-use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color conversion functions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in PYNQ Composable Pipeline.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1638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83"/>
              <a:buFont typeface="Times New Roman"/>
              <a:buChar char="●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finished system will: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1638" lvl="1" marL="9144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83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Convert the received </a:t>
            </a: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colored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input images from the CIFAR-10 dataset to either </a:t>
            </a: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Grayscale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Brightness</a:t>
            </a:r>
            <a:endParaRPr i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1638" lvl="1" marL="9144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83"/>
              <a:buFont typeface="Times New Roman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Classify the preprocessed </a:t>
            </a:r>
            <a:r>
              <a:rPr i="1" lang="en-US" sz="2800">
                <a:latin typeface="Times New Roman"/>
                <a:ea typeface="Times New Roman"/>
                <a:cs typeface="Times New Roman"/>
                <a:sym typeface="Times New Roman"/>
              </a:rPr>
              <a:t>one-channel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image into the correct class.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f6b60e96e_0_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FINN Standalone IP Instantiation</a:t>
            </a:r>
            <a:endParaRPr/>
          </a:p>
        </p:txBody>
      </p:sp>
      <p:pic>
        <p:nvPicPr>
          <p:cNvPr id="473" name="Google Shape;473;g10f6b60e96e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986225"/>
            <a:ext cx="11887199" cy="343363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0f6b60e96e_0_34"/>
          <p:cNvSpPr txBox="1"/>
          <p:nvPr/>
        </p:nvSpPr>
        <p:spPr>
          <a:xfrm>
            <a:off x="626175" y="3531900"/>
            <a:ext cx="1833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IP</a:t>
            </a:r>
            <a:endParaRPr b="0" i="0" sz="3600" u="none" cap="none" strike="noStrik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5" name="Google Shape;475;g10f6b60e96e_0_34"/>
          <p:cNvSpPr txBox="1"/>
          <p:nvPr/>
        </p:nvSpPr>
        <p:spPr>
          <a:xfrm>
            <a:off x="4508200" y="2468974"/>
            <a:ext cx="2015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AXI DMA IP</a:t>
            </a:r>
            <a:endParaRPr b="0" i="0" sz="2400" u="none" cap="none" strike="noStrik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AXI4-Stream)</a:t>
            </a:r>
            <a:endParaRPr b="0" i="0" sz="1200" u="none" cap="none" strike="noStrik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g10f6b60e96e_0_34"/>
          <p:cNvSpPr txBox="1"/>
          <p:nvPr/>
        </p:nvSpPr>
        <p:spPr>
          <a:xfrm>
            <a:off x="745500" y="6364350"/>
            <a:ext cx="1070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Inconsolata"/>
                <a:ea typeface="Inconsolata"/>
                <a:cs typeface="Inconsolata"/>
                <a:sym typeface="Inconsolata"/>
              </a:rPr>
              <a:t>model = model.transform(CreateStitchedIP(fpgapart=</a:t>
            </a:r>
            <a:r>
              <a:rPr lang="en-US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"xc7z020clg400-1"</a:t>
            </a:r>
            <a:r>
              <a:rPr lang="en-US" sz="1800">
                <a:latin typeface="Inconsolata"/>
                <a:ea typeface="Inconsolata"/>
                <a:cs typeface="Inconsolata"/>
                <a:sym typeface="Inconsolata"/>
              </a:rPr>
              <a:t>, clk_ns=10, </a:t>
            </a:r>
            <a:r>
              <a:rPr b="1" lang="en-US" sz="1800">
                <a:latin typeface="Inconsolata"/>
                <a:ea typeface="Inconsolata"/>
                <a:cs typeface="Inconsolata"/>
                <a:sym typeface="Inconsolata"/>
              </a:rPr>
              <a:t>vitis=True</a:t>
            </a:r>
            <a:r>
              <a:rPr lang="en-US" sz="1800"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7" name="Google Shape;477;g10f6b60e96e_0_34"/>
          <p:cNvSpPr txBox="1"/>
          <p:nvPr>
            <p:ph idx="4294967295" type="body"/>
          </p:nvPr>
        </p:nvSpPr>
        <p:spPr>
          <a:xfrm>
            <a:off x="838200" y="1825625"/>
            <a:ext cx="1051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FINN can generate a path-independent IP in DCP (design checkpoint) file format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f7f07ad70_0_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Instantiate FINN IP in DFX</a:t>
            </a:r>
            <a:endParaRPr/>
          </a:p>
        </p:txBody>
      </p:sp>
      <p:sp>
        <p:nvSpPr>
          <p:cNvPr id="483" name="Google Shape;483;g10f7f07ad70_0_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# Create a hierarchical cell that contains the generated FINN IP.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# This hierarchical cell further becomes an </a:t>
            </a:r>
            <a:r>
              <a:rPr lang="en-US" sz="2400">
                <a:solidFill>
                  <a:srgbClr val="CC0000"/>
                </a:solidFill>
              </a:rPr>
              <a:t>Reconfigurable Partition (RP)</a:t>
            </a:r>
            <a:r>
              <a:rPr lang="en-US" sz="2400">
                <a:solidFill>
                  <a:srgbClr val="CC0000"/>
                </a:solidFill>
              </a:rPr>
              <a:t>.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create_bd_cell -type hier pr_0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484" name="Google Shape;484;g10f7f07ad70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3131675"/>
            <a:ext cx="78295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f7f07ad70_0_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Create </a:t>
            </a:r>
            <a:r>
              <a:rPr lang="en-US"/>
              <a:t>Partition Definition (PD)</a:t>
            </a:r>
            <a:br>
              <a:rPr lang="en-US"/>
            </a:br>
            <a:r>
              <a:rPr lang="en-US"/>
              <a:t>and first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ass</a:t>
            </a:r>
            <a:r>
              <a:rPr lang="en-US"/>
              <a:t>ociated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/>
              <a:t>Reconfigurable Module</a:t>
            </a:r>
            <a:endParaRPr/>
          </a:p>
        </p:txBody>
      </p:sp>
      <p:sp>
        <p:nvSpPr>
          <p:cNvPr id="490" name="Google Shape;490;g10f7f07ad70_0_6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# Duplicate the </a:t>
            </a:r>
            <a:r>
              <a:rPr lang="en-US" sz="2400">
                <a:solidFill>
                  <a:srgbClr val="CC0000"/>
                </a:solidFill>
              </a:rPr>
              <a:t>hierarchical cell as another independent</a:t>
            </a:r>
            <a:r>
              <a:rPr lang="en-US" sz="2400">
                <a:solidFill>
                  <a:srgbClr val="CC0000"/>
                </a:solidFill>
              </a:rPr>
              <a:t> Block Diagram design file.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# It appears in the Hierarchy view outside of the top design.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create_bd_design -cell [get_bd_cells /pr_0] </a:t>
            </a: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pr_0_finn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491" name="Google Shape;491;g10f7f07ad70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488" y="3617170"/>
            <a:ext cx="6979025" cy="2021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f7f07ad70_0_8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Create Partition Definition (PD)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and first associated Reconfigurable Module</a:t>
            </a:r>
            <a:endParaRPr/>
          </a:p>
        </p:txBody>
      </p:sp>
      <p:sp>
        <p:nvSpPr>
          <p:cNvPr id="497" name="Google Shape;497;g10f7f07ad70_0_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/>
              <a:t>A Partition Definition (PD) defines a set of RMs that are associated with the module instance (or RP).</a:t>
            </a:r>
            <a:endParaRPr sz="21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</a:rPr>
              <a:t># Create PD from the duplicated module through either GUI or Tcl command.</a:t>
            </a:r>
            <a:endParaRPr sz="22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</a:rPr>
              <a:t># PD</a:t>
            </a:r>
            <a:r>
              <a:rPr lang="en-US" sz="2200">
                <a:solidFill>
                  <a:srgbClr val="CC0000"/>
                </a:solidFill>
              </a:rPr>
              <a:t> appears in the </a:t>
            </a:r>
            <a:r>
              <a:rPr i="1" lang="en-US" sz="2200">
                <a:solidFill>
                  <a:srgbClr val="CC0000"/>
                </a:solidFill>
              </a:rPr>
              <a:t>Partition Definitions view</a:t>
            </a:r>
            <a:r>
              <a:rPr lang="en-US" sz="2200">
                <a:solidFill>
                  <a:srgbClr val="CC0000"/>
                </a:solidFill>
              </a:rPr>
              <a:t> along with RM.</a:t>
            </a:r>
            <a:endParaRPr sz="2200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set </a:t>
            </a:r>
            <a:r>
              <a:rPr b="1" lang="en-US" sz="2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new_pd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 [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create_</a:t>
            </a:r>
            <a:r>
              <a:rPr lang="en-US" sz="2200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partition_def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 -name pr_0 -module pr_0_finn]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create_</a:t>
            </a:r>
            <a:r>
              <a:rPr lang="en-US" sz="2200">
                <a:solidFill>
                  <a:srgbClr val="CC0000"/>
                </a:solidFill>
                <a:latin typeface="Inconsolata"/>
                <a:ea typeface="Inconsolata"/>
                <a:cs typeface="Inconsolata"/>
                <a:sym typeface="Inconsolata"/>
              </a:rPr>
              <a:t>reconfig_module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 -name pr_0_finn \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	-partition_def $</a:t>
            </a:r>
            <a:r>
              <a:rPr b="1" lang="en-US" sz="2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new_pd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 -define_from pr_0_finn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498" name="Google Shape;498;g10f7f07ad70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50" y="4069775"/>
            <a:ext cx="2661025" cy="23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0f7f07ad70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100" y="4140200"/>
            <a:ext cx="5607550" cy="22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f7f07ad70_0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Replace the hierarchical cell with the PD cell</a:t>
            </a:r>
            <a:endParaRPr/>
          </a:p>
        </p:txBody>
      </p:sp>
      <p:sp>
        <p:nvSpPr>
          <p:cNvPr id="505" name="Google Shape;505;g10f7f07ad70_0_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CC0000"/>
                </a:solidFill>
              </a:rPr>
              <a:t># Set the current design back to the top design that contains the hierarchical cell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current_bd_design [get_bd_designs 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video_cp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]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CC0000"/>
                </a:solidFill>
              </a:rPr>
              <a:t># Create the PD cell </a:t>
            </a:r>
            <a:r>
              <a:rPr i="1" lang="en-US" sz="2200">
                <a:solidFill>
                  <a:srgbClr val="CC0000"/>
                </a:solidFill>
              </a:rPr>
              <a:t>pr_0_temp</a:t>
            </a:r>
            <a:r>
              <a:rPr lang="en-US" sz="2200">
                <a:solidFill>
                  <a:srgbClr val="CC0000"/>
                </a:solidFill>
              </a:rPr>
              <a:t> that references the PD </a:t>
            </a:r>
            <a:r>
              <a:rPr i="1" lang="en-US" sz="2200">
                <a:solidFill>
                  <a:srgbClr val="CC0000"/>
                </a:solidFill>
              </a:rPr>
              <a:t>pr_0</a:t>
            </a:r>
            <a:endParaRPr i="1"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set </a:t>
            </a:r>
            <a:r>
              <a:rPr b="1" lang="en-US" sz="2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new_pdcell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 [create_bd_cell -type module -reference $</a:t>
            </a:r>
            <a:r>
              <a:rPr b="1" lang="en-US" sz="2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new_pd</a:t>
            </a: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 pr_0_temp]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CC0000"/>
                </a:solidFill>
              </a:rPr>
              <a:t># Replace the hierarchical cell </a:t>
            </a:r>
            <a:r>
              <a:rPr i="1" lang="en-US" sz="2200">
                <a:solidFill>
                  <a:srgbClr val="CC0000"/>
                </a:solidFill>
              </a:rPr>
              <a:t>pr_0</a:t>
            </a:r>
            <a:r>
              <a:rPr lang="en-US" sz="2200">
                <a:solidFill>
                  <a:srgbClr val="CC0000"/>
                </a:solidFill>
              </a:rPr>
              <a:t> with the created PD cell </a:t>
            </a:r>
            <a:r>
              <a:rPr i="1" lang="en-US" sz="2200">
                <a:solidFill>
                  <a:srgbClr val="CC0000"/>
                </a:solidFill>
              </a:rPr>
              <a:t>pr_0_temp</a:t>
            </a:r>
            <a:endParaRPr i="1"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replace_bd_cell [get_bd_cells /pr_0] $</a:t>
            </a:r>
            <a:r>
              <a:rPr b="1" lang="en-US" sz="2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new_pdcell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delete_bd_objs [get_bd_cells /pr_0]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set_property name pr_0 $</a:t>
            </a:r>
            <a:r>
              <a:rPr b="1" lang="en-US" sz="22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new_pdcell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506" name="Google Shape;506;g10f7f07ad70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830" y="4631881"/>
            <a:ext cx="4405100" cy="177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0f7f07ad70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486" y="4679529"/>
            <a:ext cx="4796664" cy="18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0f7f07ad70_0_53"/>
          <p:cNvSpPr/>
          <p:nvPr/>
        </p:nvSpPr>
        <p:spPr>
          <a:xfrm>
            <a:off x="5512900" y="5221354"/>
            <a:ext cx="543300" cy="54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10f7f07ad70_0_53"/>
          <p:cNvSpPr txBox="1"/>
          <p:nvPr/>
        </p:nvSpPr>
        <p:spPr>
          <a:xfrm>
            <a:off x="2032725" y="4922975"/>
            <a:ext cx="2193300" cy="426000"/>
          </a:xfrm>
          <a:prstGeom prst="rect">
            <a:avLst/>
          </a:prstGeom>
          <a:solidFill>
            <a:srgbClr val="FFFFFF">
              <a:alpha val="5019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hierarchical cell</a:t>
            </a:r>
            <a:endParaRPr b="0" i="0" sz="2400" u="none" cap="none" strike="noStrik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g10f7f07ad70_0_53"/>
          <p:cNvSpPr txBox="1"/>
          <p:nvPr/>
        </p:nvSpPr>
        <p:spPr>
          <a:xfrm>
            <a:off x="8042128" y="4922975"/>
            <a:ext cx="1125000" cy="426000"/>
          </a:xfrm>
          <a:prstGeom prst="rect">
            <a:avLst/>
          </a:prstGeom>
          <a:solidFill>
            <a:srgbClr val="FFFFFF">
              <a:alpha val="50199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4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PD cell</a:t>
            </a:r>
            <a:endParaRPr b="0" i="0" sz="2400" u="none" cap="none" strike="noStrik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f7f07ad70_0_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Create other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ass</a:t>
            </a:r>
            <a:r>
              <a:rPr lang="en-US" sz="4300"/>
              <a:t>ociated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RMs</a:t>
            </a:r>
            <a:endParaRPr/>
          </a:p>
        </p:txBody>
      </p:sp>
      <p:sp>
        <p:nvSpPr>
          <p:cNvPr id="516" name="Google Shape;516;g10f7f07ad70_0_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# Create an empty Block Diagram design file that only contains ports.</a:t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400">
                <a:solidFill>
                  <a:srgbClr val="CC0000"/>
                </a:solidFill>
              </a:rPr>
              <a:t># </a:t>
            </a:r>
            <a:r>
              <a:rPr lang="en-US" sz="2400">
                <a:solidFill>
                  <a:srgbClr val="CC0000"/>
                </a:solidFill>
              </a:rPr>
              <a:t>The boundary is copied from the first associated RM to avoid port inconsistency.</a:t>
            </a:r>
            <a:endParaRPr sz="2400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create_bd_design -boundary_from [get_files pr_0_finn.bd] \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    pr_0_finn2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# Move the created RM under the PD.</a:t>
            </a:r>
            <a:endParaRPr sz="2400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create_reconfig_module -name pr_0_finn2 \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Inconsolata"/>
                <a:ea typeface="Inconsolata"/>
                <a:cs typeface="Inconsolata"/>
                <a:sym typeface="Inconsolata"/>
              </a:rPr>
              <a:t>    -partition_def pr_0 -define_from pr_0_finn2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517" name="Google Shape;517;g10f7f07ad70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236" y="3295100"/>
            <a:ext cx="3825526" cy="1161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8" name="Google Shape;518;g10f7f07ad70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1900" y="4884750"/>
            <a:ext cx="1716550" cy="9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9" name="Google Shape;519;g10f7f07ad70_0_40"/>
          <p:cNvSpPr txBox="1"/>
          <p:nvPr/>
        </p:nvSpPr>
        <p:spPr>
          <a:xfrm>
            <a:off x="1222500" y="6093999"/>
            <a:ext cx="9747000" cy="554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have to do the design for the other RMs in the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Block Diagram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f7f07ad70_0_1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Physical Constraints</a:t>
            </a:r>
            <a:endParaRPr/>
          </a:p>
        </p:txBody>
      </p:sp>
      <p:sp>
        <p:nvSpPr>
          <p:cNvPr id="525" name="Google Shape;525;g10f7f07ad70_0_1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</a:rPr>
              <a:t># Create an </a:t>
            </a:r>
            <a:r>
              <a:rPr lang="en-US" sz="2200">
                <a:solidFill>
                  <a:srgbClr val="CC0000"/>
                </a:solidFill>
              </a:rPr>
              <a:t>Pblock</a:t>
            </a:r>
            <a:r>
              <a:rPr lang="en-US" sz="2200">
                <a:solidFill>
                  <a:srgbClr val="CC0000"/>
                </a:solidFill>
              </a:rPr>
              <a:t>.</a:t>
            </a:r>
            <a:endParaRPr sz="2200">
              <a:solidFill>
                <a:srgbClr val="CC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create_pblock pblock_pr_0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</a:rPr>
              <a:t># Add the PD cell to the Pblock, so the Reconfigurable Partition (RP) resides in the Pblock.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add_cells_to_pblock \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    [get_pblocks pblock_pr_0] \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    [get_cells -quiet [list video_cp_i/pr_0]]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</a:rPr>
              <a:t># Define the shape of the Pblock.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resize_pblock [get_pblocks pblock_pr_0] -add {SLICE_X0Y0:SLICE_X113Y149}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</a:rPr>
              <a:t># Set necessary properties.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set_property RESET_AFTER_RECONFIG true [get_pblocks pblock_pr_0]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set_property SNAPPING_MODE ON [get_pblocks pblock_pr_0]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Inconsolata"/>
                <a:ea typeface="Inconsolata"/>
                <a:cs typeface="Inconsolata"/>
                <a:sym typeface="Inconsolata"/>
              </a:rPr>
              <a:t>set_property IS_SOFT FALSE [get_pblocks pblock_pr_0]</a:t>
            </a:r>
            <a:endParaRPr sz="2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f7f07ad70_0_1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Physical Constraints</a:t>
            </a:r>
            <a:endParaRPr/>
          </a:p>
        </p:txBody>
      </p:sp>
      <p:pic>
        <p:nvPicPr>
          <p:cNvPr id="531" name="Google Shape;531;g10f7f07ad70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139" y="1531825"/>
            <a:ext cx="4913721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c7d181e66_0_2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GitHub Repository Link</a:t>
            </a:r>
            <a:endParaRPr/>
          </a:p>
        </p:txBody>
      </p:sp>
      <p:sp>
        <p:nvSpPr>
          <p:cNvPr id="537" name="Google Shape;537;g10c7d181e66_0_2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https://github.com/yth98/Xilinx-HLS/tree/master/Preprocess_CNN_Pipeline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16e70be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Target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Specification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g109f16e70be_3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We aim to reduce the complexity of the CNN IP by merging three channels of the input image, without a large impact on the classification accuracy.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may be slightly degraded.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resource utilization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is expected to be reduced.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throughput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latency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 would be elevated compared to PS-side preprocessing.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All the computations are in </a:t>
            </a: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dataflow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f7f07ad70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/>
          </a:p>
        </p:txBody>
      </p:sp>
      <p:sp>
        <p:nvSpPr>
          <p:cNvPr id="122" name="Google Shape;122;g10f7f07ad70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Problem Statement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/>
              <a:t>System </a:t>
            </a:r>
            <a:r>
              <a:rPr lang="en-US" sz="2200"/>
              <a:t>Overview</a:t>
            </a:r>
            <a:endParaRPr sz="2200"/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Low Bit Width 1-Channel CNN Model</a:t>
            </a:r>
            <a:endParaRPr sz="2200">
              <a:solidFill>
                <a:srgbClr val="999999"/>
              </a:solidFill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•"/>
            </a:pPr>
            <a:r>
              <a:rPr lang="en-US" sz="22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Evaluation</a:t>
            </a:r>
            <a:endParaRPr sz="22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•"/>
            </a:pPr>
            <a:r>
              <a:rPr lang="en-US" sz="22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Style Adjustment</a:t>
            </a:r>
            <a:endParaRPr sz="22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PYNQ Composable Pipeline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Xilinx Partial Reconfiguration / Dynamic Function eXchange</a:t>
            </a:r>
            <a:endParaRPr sz="2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9f16e70be_1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r>
              <a:rPr lang="en-US" sz="4300">
                <a:latin typeface="Times New Roman"/>
                <a:ea typeface="Times New Roman"/>
                <a:cs typeface="Times New Roman"/>
                <a:sym typeface="Times New Roman"/>
              </a:rPr>
              <a:t> Block Diagram</a:t>
            </a:r>
            <a:endParaRPr sz="7600"/>
          </a:p>
        </p:txBody>
      </p:sp>
      <p:sp>
        <p:nvSpPr>
          <p:cNvPr id="128" name="Google Shape;128;g109f16e70be_1_1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We simplified the </a:t>
            </a: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Composable Pipeline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by removing: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Unused static functions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Unused reconfigurable partitions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HDMI I/O ports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Then, we appended: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FINN-generated CNN model in RP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Another DMA IP for</a:t>
            </a:r>
            <a:b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PS-PL AXI4-Stream transfer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g109f16e70be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0513" y="1627438"/>
            <a:ext cx="4622976" cy="474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f7f07ad70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/>
          </a:p>
        </p:txBody>
      </p:sp>
      <p:sp>
        <p:nvSpPr>
          <p:cNvPr id="135" name="Google Shape;135;g10f7f07ad70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Problem Statement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System O</a:t>
            </a:r>
            <a:r>
              <a:rPr lang="en-US" sz="2200">
                <a:solidFill>
                  <a:srgbClr val="999999"/>
                </a:solidFill>
              </a:rPr>
              <a:t>verview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●"/>
            </a:pPr>
            <a:r>
              <a:rPr lang="en-US" sz="2200"/>
              <a:t>Low Bit Width 1-Channel CNN Model</a:t>
            </a:r>
            <a:endParaRPr sz="2200"/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Training and Evaluation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900"/>
              <a:buFont typeface="Times New Roman"/>
              <a:buChar char="•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Memory Style Adjustment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PYNQ Composable Pipeline</a:t>
            </a:r>
            <a:endParaRPr sz="2200">
              <a:solidFill>
                <a:srgbClr val="999999"/>
              </a:solidFill>
            </a:endParaRPr>
          </a:p>
          <a:p>
            <a:pPr indent="-398938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900"/>
              <a:buFont typeface="Times New Roman"/>
              <a:buChar char="●"/>
            </a:pPr>
            <a:r>
              <a:rPr lang="en-US" sz="2200">
                <a:solidFill>
                  <a:srgbClr val="999999"/>
                </a:solidFill>
              </a:rPr>
              <a:t>Xilinx Partial Reconfiguration / Dynamic Function eXchange</a:t>
            </a:r>
            <a:endParaRPr sz="2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2021-12-27T01:25:58Z</dcterms:created>
  <dc:creator>Tsai.RichardIL 蔡易霖 IEC1</dc:creator>
</cp:coreProperties>
</file>